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Prata"/>
      <p:regular r:id="rId17"/>
    </p:embeddedFont>
    <p:embeddedFont>
      <p:font typeface="Prata"/>
      <p:regular r:id="rId18"/>
    </p:embeddedFont>
    <p:embeddedFont>
      <p:font typeface="Raleway"/>
      <p:regular r:id="rId19"/>
    </p:embeddedFont>
    <p:embeddedFont>
      <p:font typeface="Raleway"/>
      <p:regular r:id="rId20"/>
    </p:embeddedFont>
    <p:embeddedFont>
      <p:font typeface="Raleway"/>
      <p:regular r:id="rId21"/>
    </p:embeddedFont>
    <p:embeddedFont>
      <p:font typeface="Raleway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slideLayout" Target="../slideLayouts/slideLayout5.xml"/><Relationship Id="rId6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slideLayout" Target="../slideLayouts/slideLayout9.xml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5" Type="http://schemas.openxmlformats.org/officeDocument/2006/relationships/slideLayout" Target="../slideLayouts/slideLayout10.xml"/><Relationship Id="rId6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2844998"/>
            <a:ext cx="7415927" cy="10646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8350"/>
              </a:lnSpc>
              <a:buNone/>
            </a:pPr>
            <a:r>
              <a:rPr lang="en-US" sz="67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Node.js 소개</a:t>
            </a:r>
            <a:endParaRPr lang="en-US" sz="6700" dirty="0"/>
          </a:p>
        </p:txBody>
      </p:sp>
      <p:sp>
        <p:nvSpPr>
          <p:cNvPr id="4" name="Text 1"/>
          <p:cNvSpPr/>
          <p:nvPr/>
        </p:nvSpPr>
        <p:spPr>
          <a:xfrm>
            <a:off x="6350437" y="4279940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비동기 이벤트 기반 JavaScript 런타임</a:t>
            </a:r>
            <a:endParaRPr lang="en-US" sz="1900" dirty="0"/>
          </a:p>
        </p:txBody>
      </p:sp>
      <p:sp>
        <p:nvSpPr>
          <p:cNvPr id="5" name="Shape 2"/>
          <p:cNvSpPr/>
          <p:nvPr/>
        </p:nvSpPr>
        <p:spPr>
          <a:xfrm>
            <a:off x="6350437" y="4971098"/>
            <a:ext cx="394930" cy="394930"/>
          </a:xfrm>
          <a:prstGeom prst="roundRect">
            <a:avLst>
              <a:gd name="adj" fmla="val 23151155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8057" y="4978717"/>
            <a:ext cx="379690" cy="37969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868716" y="4952643"/>
            <a:ext cx="1927979" cy="4319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400" b="1" dirty="0">
                <a:solidFill>
                  <a:srgbClr val="CFCBBF"/>
                </a:solidFill>
                <a:latin typeface="Raleway Bold" pitchFamily="34" charset="0"/>
                <a:ea typeface="Raleway Bold" pitchFamily="34" charset="-122"/>
                <a:cs typeface="Raleway Bold" pitchFamily="34" charset="-120"/>
              </a:rPr>
              <a:t>작성자: 용효 김</a:t>
            </a:r>
            <a:endParaRPr lang="en-US" sz="2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30861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4011930"/>
            <a:ext cx="6172200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6050"/>
              </a:lnSpc>
              <a:buNone/>
            </a:pPr>
            <a:r>
              <a:rPr lang="en-US" sz="48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결론</a:t>
            </a:r>
            <a:endParaRPr lang="en-US" sz="4850" dirty="0"/>
          </a:p>
        </p:txBody>
      </p:sp>
      <p:sp>
        <p:nvSpPr>
          <p:cNvPr id="4" name="Shape 1"/>
          <p:cNvSpPr/>
          <p:nvPr/>
        </p:nvSpPr>
        <p:spPr>
          <a:xfrm>
            <a:off x="864037" y="5153739"/>
            <a:ext cx="12902327" cy="2150031"/>
          </a:xfrm>
          <a:prstGeom prst="roundRect">
            <a:avLst>
              <a:gd name="adj" fmla="val 1722"/>
            </a:avLst>
          </a:prstGeom>
          <a:noFill/>
          <a:ln w="1524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879277" y="5168979"/>
            <a:ext cx="12871847" cy="70651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1126093" y="5324713"/>
            <a:ext cx="593848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현대 웹 개발의 핵심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7565827" y="5324713"/>
            <a:ext cx="593848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다양한 애플리케이션 구축 가능</a:t>
            </a:r>
            <a:endParaRPr lang="en-US" sz="1900" dirty="0"/>
          </a:p>
        </p:txBody>
      </p:sp>
      <p:sp>
        <p:nvSpPr>
          <p:cNvPr id="8" name="Shape 5"/>
          <p:cNvSpPr/>
          <p:nvPr/>
        </p:nvSpPr>
        <p:spPr>
          <a:xfrm>
            <a:off x="879277" y="5875496"/>
            <a:ext cx="12871847" cy="70651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1126093" y="6031230"/>
            <a:ext cx="593848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비동기 처리</a:t>
            </a:r>
            <a:endParaRPr lang="en-US" sz="1900" dirty="0"/>
          </a:p>
        </p:txBody>
      </p:sp>
      <p:sp>
        <p:nvSpPr>
          <p:cNvPr id="10" name="Text 7"/>
          <p:cNvSpPr/>
          <p:nvPr/>
        </p:nvSpPr>
        <p:spPr>
          <a:xfrm>
            <a:off x="7565827" y="6031230"/>
            <a:ext cx="593848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이벤트 기반 아키텍처</a:t>
            </a:r>
            <a:endParaRPr lang="en-US" sz="1900" dirty="0"/>
          </a:p>
        </p:txBody>
      </p:sp>
      <p:sp>
        <p:nvSpPr>
          <p:cNvPr id="11" name="Shape 8"/>
          <p:cNvSpPr/>
          <p:nvPr/>
        </p:nvSpPr>
        <p:spPr>
          <a:xfrm>
            <a:off x="879277" y="6582013"/>
            <a:ext cx="12871847" cy="70651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1126093" y="6737747"/>
            <a:ext cx="593848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지속적인 발전</a:t>
            </a:r>
            <a:endParaRPr lang="en-US" sz="1900" dirty="0"/>
          </a:p>
        </p:txBody>
      </p:sp>
      <p:sp>
        <p:nvSpPr>
          <p:cNvPr id="13" name="Text 10"/>
          <p:cNvSpPr/>
          <p:nvPr/>
        </p:nvSpPr>
        <p:spPr>
          <a:xfrm>
            <a:off x="7565827" y="6737747"/>
            <a:ext cx="593848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활발한 커뮤니티 지원</a:t>
            </a:r>
            <a:endParaRPr lang="en-US" sz="19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795588"/>
            <a:ext cx="6172200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6050"/>
              </a:lnSpc>
              <a:buNone/>
            </a:pPr>
            <a:r>
              <a:rPr lang="en-US" sz="48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Node.js란?</a:t>
            </a:r>
            <a:endParaRPr lang="en-US" sz="4850" dirty="0"/>
          </a:p>
        </p:txBody>
      </p:sp>
      <p:sp>
        <p:nvSpPr>
          <p:cNvPr id="3" name="Text 1"/>
          <p:cNvSpPr/>
          <p:nvPr/>
        </p:nvSpPr>
        <p:spPr>
          <a:xfrm>
            <a:off x="864037" y="4184213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정의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864037" y="4816793"/>
            <a:ext cx="61500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Chrome V8 엔진 기반 서버 측 런타임 환경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7623929" y="4184213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특징</a:t>
            </a:r>
            <a:endParaRPr lang="en-US" sz="2400" dirty="0"/>
          </a:p>
        </p:txBody>
      </p:sp>
      <p:sp>
        <p:nvSpPr>
          <p:cNvPr id="6" name="Text 4"/>
          <p:cNvSpPr/>
          <p:nvPr/>
        </p:nvSpPr>
        <p:spPr>
          <a:xfrm>
            <a:off x="7623929" y="4816793"/>
            <a:ext cx="61500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비동기 I/O와 이벤트 기반 아키텍처</a:t>
            </a:r>
            <a:endParaRPr lang="en-US" sz="19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1163241"/>
            <a:ext cx="6172200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6050"/>
              </a:lnSpc>
              <a:buNone/>
            </a:pPr>
            <a:r>
              <a:rPr lang="en-US" sz="48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Node.js의 역사</a:t>
            </a:r>
            <a:endParaRPr lang="en-US" sz="4850" dirty="0"/>
          </a:p>
        </p:txBody>
      </p:sp>
      <p:sp>
        <p:nvSpPr>
          <p:cNvPr id="4" name="Shape 1"/>
          <p:cNvSpPr/>
          <p:nvPr/>
        </p:nvSpPr>
        <p:spPr>
          <a:xfrm>
            <a:off x="1219081" y="2305050"/>
            <a:ext cx="30480" cy="4761309"/>
          </a:xfrm>
          <a:prstGeom prst="roundRect">
            <a:avLst>
              <a:gd name="adj" fmla="val 121500"/>
            </a:avLst>
          </a:prstGeom>
          <a:solidFill>
            <a:srgbClr val="535455"/>
          </a:solidFill>
          <a:ln/>
        </p:spPr>
      </p:sp>
      <p:sp>
        <p:nvSpPr>
          <p:cNvPr id="5" name="Shape 2"/>
          <p:cNvSpPr/>
          <p:nvPr/>
        </p:nvSpPr>
        <p:spPr>
          <a:xfrm>
            <a:off x="1481554" y="2845118"/>
            <a:ext cx="864037" cy="30480"/>
          </a:xfrm>
          <a:prstGeom prst="roundRect">
            <a:avLst>
              <a:gd name="adj" fmla="val 121500"/>
            </a:avLst>
          </a:prstGeom>
          <a:solidFill>
            <a:srgbClr val="535455"/>
          </a:solidFill>
          <a:ln/>
        </p:spPr>
      </p:sp>
      <p:sp>
        <p:nvSpPr>
          <p:cNvPr id="6" name="Shape 3"/>
          <p:cNvSpPr/>
          <p:nvPr/>
        </p:nvSpPr>
        <p:spPr>
          <a:xfrm>
            <a:off x="956608" y="2582704"/>
            <a:ext cx="555427" cy="555427"/>
          </a:xfrm>
          <a:prstGeom prst="roundRect">
            <a:avLst>
              <a:gd name="adj" fmla="val 6668"/>
            </a:avLst>
          </a:prstGeom>
          <a:solidFill>
            <a:srgbClr val="3A3B3C"/>
          </a:solidFill>
          <a:ln/>
        </p:spPr>
      </p:sp>
      <p:sp>
        <p:nvSpPr>
          <p:cNvPr id="7" name="Text 4"/>
          <p:cNvSpPr/>
          <p:nvPr/>
        </p:nvSpPr>
        <p:spPr>
          <a:xfrm>
            <a:off x="1170444" y="2675215"/>
            <a:ext cx="127754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9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1</a:t>
            </a:r>
            <a:endParaRPr lang="en-US" sz="2900" dirty="0"/>
          </a:p>
        </p:txBody>
      </p:sp>
      <p:sp>
        <p:nvSpPr>
          <p:cNvPr id="8" name="Text 5"/>
          <p:cNvSpPr/>
          <p:nvPr/>
        </p:nvSpPr>
        <p:spPr>
          <a:xfrm>
            <a:off x="2592110" y="2551867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2009년</a:t>
            </a:r>
            <a:endParaRPr lang="en-US" sz="2400" dirty="0"/>
          </a:p>
        </p:txBody>
      </p:sp>
      <p:sp>
        <p:nvSpPr>
          <p:cNvPr id="9" name="Text 6"/>
          <p:cNvSpPr/>
          <p:nvPr/>
        </p:nvSpPr>
        <p:spPr>
          <a:xfrm>
            <a:off x="2592110" y="3085743"/>
            <a:ext cx="56878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Ryan Dahl이 Node.js 최초 출시</a:t>
            </a:r>
            <a:endParaRPr lang="en-US" sz="1900" dirty="0"/>
          </a:p>
        </p:txBody>
      </p:sp>
      <p:sp>
        <p:nvSpPr>
          <p:cNvPr id="10" name="Shape 7"/>
          <p:cNvSpPr/>
          <p:nvPr/>
        </p:nvSpPr>
        <p:spPr>
          <a:xfrm>
            <a:off x="1481554" y="4514493"/>
            <a:ext cx="864037" cy="30480"/>
          </a:xfrm>
          <a:prstGeom prst="roundRect">
            <a:avLst>
              <a:gd name="adj" fmla="val 121500"/>
            </a:avLst>
          </a:prstGeom>
          <a:solidFill>
            <a:srgbClr val="535455"/>
          </a:solidFill>
          <a:ln/>
        </p:spPr>
      </p:sp>
      <p:sp>
        <p:nvSpPr>
          <p:cNvPr id="11" name="Shape 8"/>
          <p:cNvSpPr/>
          <p:nvPr/>
        </p:nvSpPr>
        <p:spPr>
          <a:xfrm>
            <a:off x="956608" y="4252079"/>
            <a:ext cx="555427" cy="555427"/>
          </a:xfrm>
          <a:prstGeom prst="roundRect">
            <a:avLst>
              <a:gd name="adj" fmla="val 6668"/>
            </a:avLst>
          </a:prstGeom>
          <a:solidFill>
            <a:srgbClr val="3A3B3C"/>
          </a:solidFill>
          <a:ln/>
        </p:spPr>
      </p:sp>
      <p:sp>
        <p:nvSpPr>
          <p:cNvPr id="12" name="Text 9"/>
          <p:cNvSpPr/>
          <p:nvPr/>
        </p:nvSpPr>
        <p:spPr>
          <a:xfrm>
            <a:off x="1120795" y="4344591"/>
            <a:ext cx="227052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9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</a:t>
            </a:r>
            <a:endParaRPr lang="en-US" sz="2900" dirty="0"/>
          </a:p>
        </p:txBody>
      </p:sp>
      <p:sp>
        <p:nvSpPr>
          <p:cNvPr id="13" name="Text 10"/>
          <p:cNvSpPr/>
          <p:nvPr/>
        </p:nvSpPr>
        <p:spPr>
          <a:xfrm>
            <a:off x="2592110" y="4221242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개발 동기</a:t>
            </a:r>
            <a:endParaRPr lang="en-US" sz="2400" dirty="0"/>
          </a:p>
        </p:txBody>
      </p:sp>
      <p:sp>
        <p:nvSpPr>
          <p:cNvPr id="14" name="Text 11"/>
          <p:cNvSpPr/>
          <p:nvPr/>
        </p:nvSpPr>
        <p:spPr>
          <a:xfrm>
            <a:off x="2592110" y="4755118"/>
            <a:ext cx="56878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고성능 네트워크 애플리케이션 필요성 대두</a:t>
            </a:r>
            <a:endParaRPr lang="en-US" sz="1900" dirty="0"/>
          </a:p>
        </p:txBody>
      </p:sp>
      <p:sp>
        <p:nvSpPr>
          <p:cNvPr id="15" name="Shape 12"/>
          <p:cNvSpPr/>
          <p:nvPr/>
        </p:nvSpPr>
        <p:spPr>
          <a:xfrm>
            <a:off x="1481554" y="6183868"/>
            <a:ext cx="864037" cy="30480"/>
          </a:xfrm>
          <a:prstGeom prst="roundRect">
            <a:avLst>
              <a:gd name="adj" fmla="val 121500"/>
            </a:avLst>
          </a:prstGeom>
          <a:solidFill>
            <a:srgbClr val="535455"/>
          </a:solidFill>
          <a:ln/>
        </p:spPr>
      </p:sp>
      <p:sp>
        <p:nvSpPr>
          <p:cNvPr id="16" name="Shape 13"/>
          <p:cNvSpPr/>
          <p:nvPr/>
        </p:nvSpPr>
        <p:spPr>
          <a:xfrm>
            <a:off x="956608" y="5921454"/>
            <a:ext cx="555427" cy="555427"/>
          </a:xfrm>
          <a:prstGeom prst="roundRect">
            <a:avLst>
              <a:gd name="adj" fmla="val 6668"/>
            </a:avLst>
          </a:prstGeom>
          <a:solidFill>
            <a:srgbClr val="3A3B3C"/>
          </a:solidFill>
          <a:ln/>
        </p:spPr>
      </p:sp>
      <p:sp>
        <p:nvSpPr>
          <p:cNvPr id="17" name="Text 14"/>
          <p:cNvSpPr/>
          <p:nvPr/>
        </p:nvSpPr>
        <p:spPr>
          <a:xfrm>
            <a:off x="1119485" y="6013966"/>
            <a:ext cx="229672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9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3</a:t>
            </a:r>
            <a:endParaRPr lang="en-US" sz="2900" dirty="0"/>
          </a:p>
        </p:txBody>
      </p:sp>
      <p:sp>
        <p:nvSpPr>
          <p:cNvPr id="18" name="Text 15"/>
          <p:cNvSpPr/>
          <p:nvPr/>
        </p:nvSpPr>
        <p:spPr>
          <a:xfrm>
            <a:off x="2592110" y="5890617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현재</a:t>
            </a:r>
            <a:endParaRPr lang="en-US" sz="2400" dirty="0"/>
          </a:p>
        </p:txBody>
      </p:sp>
      <p:sp>
        <p:nvSpPr>
          <p:cNvPr id="19" name="Text 16"/>
          <p:cNvSpPr/>
          <p:nvPr/>
        </p:nvSpPr>
        <p:spPr>
          <a:xfrm>
            <a:off x="2592110" y="6424493"/>
            <a:ext cx="56878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웹 개발의 핵심 기술로 자리매김</a:t>
            </a:r>
            <a:endParaRPr lang="en-US" sz="19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9500" y="598527"/>
            <a:ext cx="5425083" cy="6781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300"/>
              </a:lnSpc>
              <a:buNone/>
            </a:pPr>
            <a:r>
              <a:rPr lang="en-US" sz="42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Node.js의 특징</a:t>
            </a:r>
            <a:endParaRPr lang="en-US" sz="42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500" y="1602105"/>
            <a:ext cx="542449" cy="542449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59500" y="2361486"/>
            <a:ext cx="2712482" cy="3389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비동기성</a:t>
            </a:r>
            <a:endParaRPr lang="en-US" sz="2100" dirty="0"/>
          </a:p>
        </p:txBody>
      </p:sp>
      <p:sp>
        <p:nvSpPr>
          <p:cNvPr id="6" name="Text 2"/>
          <p:cNvSpPr/>
          <p:nvPr/>
        </p:nvSpPr>
        <p:spPr>
          <a:xfrm>
            <a:off x="759500" y="2830592"/>
            <a:ext cx="7625001" cy="3471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Non-blocking I/O로 성능 향상</a:t>
            </a:r>
            <a:endParaRPr lang="en-US" sz="17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500" y="3828693"/>
            <a:ext cx="542449" cy="542449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59500" y="4588073"/>
            <a:ext cx="2712482" cy="3389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이벤트 기반</a:t>
            </a:r>
            <a:endParaRPr lang="en-US" sz="2100" dirty="0"/>
          </a:p>
        </p:txBody>
      </p:sp>
      <p:sp>
        <p:nvSpPr>
          <p:cNvPr id="9" name="Text 4"/>
          <p:cNvSpPr/>
          <p:nvPr/>
        </p:nvSpPr>
        <p:spPr>
          <a:xfrm>
            <a:off x="759500" y="5057180"/>
            <a:ext cx="7625001" cy="3471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이벤트 루프로 처리 효율 극대화</a:t>
            </a:r>
            <a:endParaRPr lang="en-US" sz="17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500" y="6055281"/>
            <a:ext cx="542449" cy="542449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59500" y="6814661"/>
            <a:ext cx="2712482" cy="3389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모듈화</a:t>
            </a:r>
            <a:endParaRPr lang="en-US" sz="2100" dirty="0"/>
          </a:p>
        </p:txBody>
      </p:sp>
      <p:sp>
        <p:nvSpPr>
          <p:cNvPr id="12" name="Text 6"/>
          <p:cNvSpPr/>
          <p:nvPr/>
        </p:nvSpPr>
        <p:spPr>
          <a:xfrm>
            <a:off x="759500" y="7283768"/>
            <a:ext cx="7625001" cy="3471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npm 통한 풍부한 패키지 생태계</a:t>
            </a:r>
            <a:endParaRPr lang="en-US" sz="17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1163241"/>
            <a:ext cx="6172200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6050"/>
              </a:lnSpc>
              <a:buNone/>
            </a:pPr>
            <a:r>
              <a:rPr lang="en-US" sz="48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사용 사례</a:t>
            </a:r>
            <a:endParaRPr lang="en-US" sz="4850" dirty="0"/>
          </a:p>
        </p:txBody>
      </p:sp>
      <p:sp>
        <p:nvSpPr>
          <p:cNvPr id="4" name="Shape 1"/>
          <p:cNvSpPr/>
          <p:nvPr/>
        </p:nvSpPr>
        <p:spPr>
          <a:xfrm>
            <a:off x="864037" y="2305050"/>
            <a:ext cx="7415927" cy="1422559"/>
          </a:xfrm>
          <a:prstGeom prst="roundRect">
            <a:avLst>
              <a:gd name="adj" fmla="val 2603"/>
            </a:avLst>
          </a:prstGeom>
          <a:solidFill>
            <a:srgbClr val="3A3B3C"/>
          </a:solidFill>
          <a:ln/>
        </p:spPr>
      </p:sp>
      <p:sp>
        <p:nvSpPr>
          <p:cNvPr id="5" name="Text 2"/>
          <p:cNvSpPr/>
          <p:nvPr/>
        </p:nvSpPr>
        <p:spPr>
          <a:xfrm>
            <a:off x="1110853" y="2551867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웹 서버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1110853" y="3085743"/>
            <a:ext cx="692229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RESTful API 및 웹 애플리케이션 구축</a:t>
            </a:r>
            <a:endParaRPr lang="en-US" sz="1900" dirty="0"/>
          </a:p>
        </p:txBody>
      </p:sp>
      <p:sp>
        <p:nvSpPr>
          <p:cNvPr id="7" name="Shape 4"/>
          <p:cNvSpPr/>
          <p:nvPr/>
        </p:nvSpPr>
        <p:spPr>
          <a:xfrm>
            <a:off x="864037" y="3974425"/>
            <a:ext cx="7415927" cy="1422559"/>
          </a:xfrm>
          <a:prstGeom prst="roundRect">
            <a:avLst>
              <a:gd name="adj" fmla="val 2603"/>
            </a:avLst>
          </a:prstGeom>
          <a:solidFill>
            <a:srgbClr val="3A3B3C"/>
          </a:solidFill>
          <a:ln/>
        </p:spPr>
      </p:sp>
      <p:sp>
        <p:nvSpPr>
          <p:cNvPr id="8" name="Text 5"/>
          <p:cNvSpPr/>
          <p:nvPr/>
        </p:nvSpPr>
        <p:spPr>
          <a:xfrm>
            <a:off x="1110853" y="4221242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실시간 애플리케이션</a:t>
            </a:r>
            <a:endParaRPr lang="en-US" sz="2400" dirty="0"/>
          </a:p>
        </p:txBody>
      </p:sp>
      <p:sp>
        <p:nvSpPr>
          <p:cNvPr id="9" name="Text 6"/>
          <p:cNvSpPr/>
          <p:nvPr/>
        </p:nvSpPr>
        <p:spPr>
          <a:xfrm>
            <a:off x="1110853" y="4755118"/>
            <a:ext cx="692229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채팅 앱, 게임 서버 개발</a:t>
            </a:r>
            <a:endParaRPr lang="en-US" sz="1900" dirty="0"/>
          </a:p>
        </p:txBody>
      </p:sp>
      <p:sp>
        <p:nvSpPr>
          <p:cNvPr id="10" name="Shape 7"/>
          <p:cNvSpPr/>
          <p:nvPr/>
        </p:nvSpPr>
        <p:spPr>
          <a:xfrm>
            <a:off x="864037" y="5643801"/>
            <a:ext cx="7415927" cy="1422559"/>
          </a:xfrm>
          <a:prstGeom prst="roundRect">
            <a:avLst>
              <a:gd name="adj" fmla="val 2603"/>
            </a:avLst>
          </a:prstGeom>
          <a:solidFill>
            <a:srgbClr val="3A3B3C"/>
          </a:solidFill>
          <a:ln/>
        </p:spPr>
      </p:sp>
      <p:sp>
        <p:nvSpPr>
          <p:cNvPr id="11" name="Text 8"/>
          <p:cNvSpPr/>
          <p:nvPr/>
        </p:nvSpPr>
        <p:spPr>
          <a:xfrm>
            <a:off x="1110853" y="5890617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마이크로서비스</a:t>
            </a:r>
            <a:endParaRPr lang="en-US" sz="2400" dirty="0"/>
          </a:p>
        </p:txBody>
      </p:sp>
      <p:sp>
        <p:nvSpPr>
          <p:cNvPr id="12" name="Text 9"/>
          <p:cNvSpPr/>
          <p:nvPr/>
        </p:nvSpPr>
        <p:spPr>
          <a:xfrm>
            <a:off x="1110853" y="6424493"/>
            <a:ext cx="692229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독립적인 서비스 아키텍처 구현</a:t>
            </a:r>
            <a:endParaRPr lang="en-US" sz="19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30861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4286131"/>
            <a:ext cx="6172200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6050"/>
              </a:lnSpc>
              <a:buNone/>
            </a:pPr>
            <a:r>
              <a:rPr lang="en-US" sz="48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Node.js의 장점</a:t>
            </a:r>
            <a:endParaRPr lang="en-US" sz="4850" dirty="0"/>
          </a:p>
        </p:txBody>
      </p:sp>
      <p:sp>
        <p:nvSpPr>
          <p:cNvPr id="4" name="Shape 1"/>
          <p:cNvSpPr/>
          <p:nvPr/>
        </p:nvSpPr>
        <p:spPr>
          <a:xfrm>
            <a:off x="864037" y="5705594"/>
            <a:ext cx="555427" cy="555427"/>
          </a:xfrm>
          <a:prstGeom prst="roundRect">
            <a:avLst>
              <a:gd name="adj" fmla="val 6668"/>
            </a:avLst>
          </a:prstGeom>
          <a:solidFill>
            <a:srgbClr val="3A3B3C"/>
          </a:solidFill>
          <a:ln/>
        </p:spPr>
      </p:sp>
      <p:sp>
        <p:nvSpPr>
          <p:cNvPr id="5" name="Text 2"/>
          <p:cNvSpPr/>
          <p:nvPr/>
        </p:nvSpPr>
        <p:spPr>
          <a:xfrm>
            <a:off x="1077873" y="5798106"/>
            <a:ext cx="127754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9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1</a:t>
            </a:r>
            <a:endParaRPr lang="en-US" sz="2900" dirty="0"/>
          </a:p>
        </p:txBody>
      </p:sp>
      <p:sp>
        <p:nvSpPr>
          <p:cNvPr id="6" name="Text 3"/>
          <p:cNvSpPr/>
          <p:nvPr/>
        </p:nvSpPr>
        <p:spPr>
          <a:xfrm>
            <a:off x="1666280" y="5705594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성능</a:t>
            </a:r>
            <a:endParaRPr lang="en-US" sz="2400" dirty="0"/>
          </a:p>
        </p:txBody>
      </p:sp>
      <p:sp>
        <p:nvSpPr>
          <p:cNvPr id="7" name="Text 4"/>
          <p:cNvSpPr/>
          <p:nvPr/>
        </p:nvSpPr>
        <p:spPr>
          <a:xfrm>
            <a:off x="1666280" y="6239470"/>
            <a:ext cx="3333988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비동기 처리로 빠른 응답 속도 제공</a:t>
            </a:r>
            <a:endParaRPr lang="en-US" sz="1900" dirty="0"/>
          </a:p>
        </p:txBody>
      </p:sp>
      <p:sp>
        <p:nvSpPr>
          <p:cNvPr id="8" name="Shape 5"/>
          <p:cNvSpPr/>
          <p:nvPr/>
        </p:nvSpPr>
        <p:spPr>
          <a:xfrm>
            <a:off x="5247084" y="5705594"/>
            <a:ext cx="555427" cy="555427"/>
          </a:xfrm>
          <a:prstGeom prst="roundRect">
            <a:avLst>
              <a:gd name="adj" fmla="val 6668"/>
            </a:avLst>
          </a:prstGeom>
          <a:solidFill>
            <a:srgbClr val="3A3B3C"/>
          </a:solidFill>
          <a:ln/>
        </p:spPr>
      </p:sp>
      <p:sp>
        <p:nvSpPr>
          <p:cNvPr id="9" name="Text 6"/>
          <p:cNvSpPr/>
          <p:nvPr/>
        </p:nvSpPr>
        <p:spPr>
          <a:xfrm>
            <a:off x="5411272" y="5798106"/>
            <a:ext cx="227052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9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</a:t>
            </a:r>
            <a:endParaRPr lang="en-US" sz="2900" dirty="0"/>
          </a:p>
        </p:txBody>
      </p:sp>
      <p:sp>
        <p:nvSpPr>
          <p:cNvPr id="10" name="Text 7"/>
          <p:cNvSpPr/>
          <p:nvPr/>
        </p:nvSpPr>
        <p:spPr>
          <a:xfrm>
            <a:off x="6049328" y="5705594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확장성</a:t>
            </a:r>
            <a:endParaRPr lang="en-US" sz="2400" dirty="0"/>
          </a:p>
        </p:txBody>
      </p:sp>
      <p:sp>
        <p:nvSpPr>
          <p:cNvPr id="11" name="Text 8"/>
          <p:cNvSpPr/>
          <p:nvPr/>
        </p:nvSpPr>
        <p:spPr>
          <a:xfrm>
            <a:off x="6049328" y="6239470"/>
            <a:ext cx="3333988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대규모 애플리케이션에 효과적으로 적용 가능</a:t>
            </a:r>
            <a:endParaRPr lang="en-US" sz="1900" dirty="0"/>
          </a:p>
        </p:txBody>
      </p:sp>
      <p:sp>
        <p:nvSpPr>
          <p:cNvPr id="12" name="Shape 9"/>
          <p:cNvSpPr/>
          <p:nvPr/>
        </p:nvSpPr>
        <p:spPr>
          <a:xfrm>
            <a:off x="9630132" y="5705594"/>
            <a:ext cx="555427" cy="555427"/>
          </a:xfrm>
          <a:prstGeom prst="roundRect">
            <a:avLst>
              <a:gd name="adj" fmla="val 6668"/>
            </a:avLst>
          </a:prstGeom>
          <a:solidFill>
            <a:srgbClr val="3A3B3C"/>
          </a:solidFill>
          <a:ln/>
        </p:spPr>
      </p:sp>
      <p:sp>
        <p:nvSpPr>
          <p:cNvPr id="13" name="Text 10"/>
          <p:cNvSpPr/>
          <p:nvPr/>
        </p:nvSpPr>
        <p:spPr>
          <a:xfrm>
            <a:off x="9793010" y="5798106"/>
            <a:ext cx="229672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9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3</a:t>
            </a:r>
            <a:endParaRPr lang="en-US" sz="2900" dirty="0"/>
          </a:p>
        </p:txBody>
      </p:sp>
      <p:sp>
        <p:nvSpPr>
          <p:cNvPr id="14" name="Text 11"/>
          <p:cNvSpPr/>
          <p:nvPr/>
        </p:nvSpPr>
        <p:spPr>
          <a:xfrm>
            <a:off x="10432375" y="5705594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개발자 친화적</a:t>
            </a:r>
            <a:endParaRPr lang="en-US" sz="2400" dirty="0"/>
          </a:p>
        </p:txBody>
      </p:sp>
      <p:sp>
        <p:nvSpPr>
          <p:cNvPr id="15" name="Text 12"/>
          <p:cNvSpPr/>
          <p:nvPr/>
        </p:nvSpPr>
        <p:spPr>
          <a:xfrm>
            <a:off x="10432375" y="6239470"/>
            <a:ext cx="3333988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JavaScript 기반으로 진입 장벽 낮음</a:t>
            </a:r>
            <a:endParaRPr lang="en-US" sz="19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795588"/>
            <a:ext cx="6172200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6050"/>
              </a:lnSpc>
              <a:buNone/>
            </a:pPr>
            <a:r>
              <a:rPr lang="en-US" sz="48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Node.js의 단점</a:t>
            </a:r>
            <a:endParaRPr lang="en-US" sz="4850" dirty="0"/>
          </a:p>
        </p:txBody>
      </p:sp>
      <p:sp>
        <p:nvSpPr>
          <p:cNvPr id="3" name="Text 1"/>
          <p:cNvSpPr/>
          <p:nvPr/>
        </p:nvSpPr>
        <p:spPr>
          <a:xfrm>
            <a:off x="864037" y="4184213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콜백 지옥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864037" y="4816793"/>
            <a:ext cx="61500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복잡한 비동기 코드로 인한 가독성 저하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7623929" y="4184213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싱글 스레드</a:t>
            </a:r>
            <a:endParaRPr lang="en-US" sz="2400" dirty="0"/>
          </a:p>
        </p:txBody>
      </p:sp>
      <p:sp>
        <p:nvSpPr>
          <p:cNvPr id="6" name="Text 4"/>
          <p:cNvSpPr/>
          <p:nvPr/>
        </p:nvSpPr>
        <p:spPr>
          <a:xfrm>
            <a:off x="7623929" y="4816793"/>
            <a:ext cx="61500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CPU 집약적 작업에 대한 성능 제한</a:t>
            </a:r>
            <a:endParaRPr lang="en-US" sz="19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927021"/>
            <a:ext cx="6172200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6050"/>
              </a:lnSpc>
              <a:buNone/>
            </a:pPr>
            <a:r>
              <a:rPr lang="en-US" sz="48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Node.js의 생태계</a:t>
            </a:r>
            <a:endParaRPr lang="en-US" sz="48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4037" y="2192298"/>
            <a:ext cx="6266021" cy="387262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64037" y="6373535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npm</a:t>
            </a:r>
            <a:endParaRPr lang="en-US" sz="2400" dirty="0"/>
          </a:p>
        </p:txBody>
      </p:sp>
      <p:sp>
        <p:nvSpPr>
          <p:cNvPr id="5" name="Text 2"/>
          <p:cNvSpPr/>
          <p:nvPr/>
        </p:nvSpPr>
        <p:spPr>
          <a:xfrm>
            <a:off x="864037" y="6907411"/>
            <a:ext cx="6266021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세계 최대 오픈 소스 라이브러리 저장소</a:t>
            </a:r>
            <a:endParaRPr lang="en-US" sz="19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0342" y="2192298"/>
            <a:ext cx="6266021" cy="3872627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500342" y="6373535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프레임워크</a:t>
            </a:r>
            <a:endParaRPr lang="en-US" sz="2400" dirty="0"/>
          </a:p>
        </p:txBody>
      </p:sp>
      <p:sp>
        <p:nvSpPr>
          <p:cNvPr id="8" name="Text 4"/>
          <p:cNvSpPr/>
          <p:nvPr/>
        </p:nvSpPr>
        <p:spPr>
          <a:xfrm>
            <a:off x="7500342" y="6907411"/>
            <a:ext cx="6266021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다양한 용도의 프레임워크 제공</a:t>
            </a:r>
            <a:endParaRPr lang="en-US" sz="19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43677" y="664488"/>
            <a:ext cx="6027063" cy="7533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900"/>
              </a:lnSpc>
              <a:buNone/>
            </a:pPr>
            <a:r>
              <a:rPr lang="en-US" sz="47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Node.js 시작하기</a:t>
            </a:r>
            <a:endParaRPr lang="en-US" sz="47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677" y="1779389"/>
            <a:ext cx="1205389" cy="192857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410658" y="2020372"/>
            <a:ext cx="3013472" cy="3765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23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설치</a:t>
            </a:r>
            <a:endParaRPr lang="en-US" sz="2350" dirty="0"/>
          </a:p>
        </p:txBody>
      </p:sp>
      <p:sp>
        <p:nvSpPr>
          <p:cNvPr id="6" name="Text 2"/>
          <p:cNvSpPr/>
          <p:nvPr/>
        </p:nvSpPr>
        <p:spPr>
          <a:xfrm>
            <a:off x="2410658" y="2541508"/>
            <a:ext cx="5889665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공식 웹사이트에서 Node.js 다운로드 및 설치</a:t>
            </a:r>
            <a:endParaRPr lang="en-US" sz="18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677" y="3707963"/>
            <a:ext cx="1205389" cy="192857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410658" y="3948946"/>
            <a:ext cx="3013472" cy="3765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23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환경 설정</a:t>
            </a:r>
            <a:endParaRPr lang="en-US" sz="2350" dirty="0"/>
          </a:p>
        </p:txBody>
      </p:sp>
      <p:sp>
        <p:nvSpPr>
          <p:cNvPr id="9" name="Text 4"/>
          <p:cNvSpPr/>
          <p:nvPr/>
        </p:nvSpPr>
        <p:spPr>
          <a:xfrm>
            <a:off x="2410658" y="4470082"/>
            <a:ext cx="5889665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개발 환경 구성 및 기본 설정</a:t>
            </a:r>
            <a:endParaRPr lang="en-US" sz="18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3677" y="5636538"/>
            <a:ext cx="1205389" cy="192857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410658" y="5877520"/>
            <a:ext cx="3013472" cy="3765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23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첫 프로젝트</a:t>
            </a:r>
            <a:endParaRPr lang="en-US" sz="2350" dirty="0"/>
          </a:p>
        </p:txBody>
      </p:sp>
      <p:sp>
        <p:nvSpPr>
          <p:cNvPr id="12" name="Text 6"/>
          <p:cNvSpPr/>
          <p:nvPr/>
        </p:nvSpPr>
        <p:spPr>
          <a:xfrm>
            <a:off x="2410658" y="6398657"/>
            <a:ext cx="5889665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"Hello World" 서버 코드 작성 및 실행</a:t>
            </a:r>
            <a:endParaRPr lang="en-US" sz="18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2024-11-04T12:36:41Z</dcterms:created>
  <dcterms:modified xsi:type="dcterms:W3CDTF">2024-11-04T12:36:41Z</dcterms:modified>
</cp:coreProperties>
</file>